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68" r:id="rId13"/>
    <p:sldId id="267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54817-A435-4DEE-B306-13830E0621A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2142B-EAEC-492C-86BD-5AD8766620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F8B402-C23E-4319-8D43-494713970277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693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Relate also to dental caries</a:t>
            </a:r>
          </a:p>
        </p:txBody>
      </p:sp>
    </p:spTree>
    <p:extLst>
      <p:ext uri="{BB962C8B-B14F-4D97-AF65-F5344CB8AC3E}">
        <p14:creationId xmlns:p14="http://schemas.microsoft.com/office/powerpoint/2010/main" val="375091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2424-3299-4AED-8BC4-62620DFA99F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F7A7-1A49-487D-9A3E-E74D9686D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2424-3299-4AED-8BC4-62620DFA99F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F7A7-1A49-487D-9A3E-E74D9686D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2424-3299-4AED-8BC4-62620DFA99F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F7A7-1A49-487D-9A3E-E74D9686D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2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019362" y="5187742"/>
            <a:ext cx="773569" cy="5874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144404" y="5138715"/>
            <a:ext cx="1189645" cy="66279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158140" y="5338982"/>
            <a:ext cx="622720" cy="42328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297843" y="965906"/>
            <a:ext cx="1230440" cy="75773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674375" y="-29447"/>
            <a:ext cx="729815" cy="56037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199760" y="4148056"/>
            <a:ext cx="1121632" cy="62489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838585" y="5949581"/>
            <a:ext cx="1100183" cy="8356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903432" y="6056759"/>
            <a:ext cx="813172" cy="93752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182907" y="4893733"/>
            <a:ext cx="540673" cy="71367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226185" y="718699"/>
            <a:ext cx="990460" cy="1166149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4931145" y="5284862"/>
            <a:ext cx="1381909" cy="60337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29790" y="1466193"/>
            <a:ext cx="356845" cy="288752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65677F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rgbClr val="65677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5" name="Google Shape;85;p4"/>
          <p:cNvSpPr/>
          <p:nvPr/>
        </p:nvSpPr>
        <p:spPr>
          <a:xfrm rot="-6974255">
            <a:off x="8097024" y="5012318"/>
            <a:ext cx="284784" cy="28102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878507" y="6582415"/>
            <a:ext cx="500733" cy="380336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440273" y="1683999"/>
            <a:ext cx="989404" cy="6092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751527" y="-46993"/>
            <a:ext cx="1065461" cy="59352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161184" y="3574567"/>
            <a:ext cx="884719" cy="60127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02828" y="3598775"/>
            <a:ext cx="449941" cy="34175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6985338" y="227124"/>
            <a:ext cx="586860" cy="45060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2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5016" y="3720445"/>
            <a:ext cx="901887" cy="50251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269395" y="5413977"/>
            <a:ext cx="884628" cy="67193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7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053503" y="3519756"/>
            <a:ext cx="997512" cy="56024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321489" y="5500207"/>
            <a:ext cx="653865" cy="753856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9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18784" y="6509785"/>
            <a:ext cx="631217" cy="555582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382646" y="1485228"/>
            <a:ext cx="796396" cy="937661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4934347" y="-169101"/>
            <a:ext cx="935501" cy="76552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7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52919" y="4843311"/>
            <a:ext cx="365983" cy="28101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67949" y="4866558"/>
            <a:ext cx="239023" cy="193412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3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443905" y="1981528"/>
            <a:ext cx="600748" cy="46127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716229" y="6181329"/>
            <a:ext cx="1196772" cy="6666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676475" y="3272879"/>
            <a:ext cx="923320" cy="51435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5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2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763277" y="5838444"/>
            <a:ext cx="1306627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905001"/>
            <a:ext cx="37719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4000501"/>
            <a:ext cx="37719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609B6-F3AD-4AF3-8716-0C9090B7A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57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2424-3299-4AED-8BC4-62620DFA99F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F7A7-1A49-487D-9A3E-E74D9686D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2424-3299-4AED-8BC4-62620DFA99F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F7A7-1A49-487D-9A3E-E74D9686D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2424-3299-4AED-8BC4-62620DFA99F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F7A7-1A49-487D-9A3E-E74D9686D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2424-3299-4AED-8BC4-62620DFA99F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F7A7-1A49-487D-9A3E-E74D9686D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2424-3299-4AED-8BC4-62620DFA99F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F7A7-1A49-487D-9A3E-E74D9686D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2424-3299-4AED-8BC4-62620DFA99F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F7A7-1A49-487D-9A3E-E74D9686D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2424-3299-4AED-8BC4-62620DFA99F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F7A7-1A49-487D-9A3E-E74D9686D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2424-3299-4AED-8BC4-62620DFA99F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F7A7-1A49-487D-9A3E-E74D9686D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52424-3299-4AED-8BC4-62620DFA99F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F7A7-1A49-487D-9A3E-E74D9686D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hyperlink" Target="http://www.animationlibrary.com/animation/26401/Broccoli/" TargetMode="External"/><Relationship Id="rId7" Type="http://schemas.openxmlformats.org/officeDocument/2006/relationships/hyperlink" Target="http://www.animationlibrary.com/animation/26400/Beet/" TargetMode="External"/><Relationship Id="rId12" Type="http://schemas.openxmlformats.org/officeDocument/2006/relationships/image" Target="../media/image49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gif"/><Relationship Id="rId11" Type="http://schemas.openxmlformats.org/officeDocument/2006/relationships/image" Target="../media/image48.gif"/><Relationship Id="rId5" Type="http://schemas.openxmlformats.org/officeDocument/2006/relationships/hyperlink" Target="http://www.animationlibrary.com/animation/26396/Baked_potato/" TargetMode="External"/><Relationship Id="rId10" Type="http://schemas.openxmlformats.org/officeDocument/2006/relationships/image" Target="../media/image47.gif"/><Relationship Id="rId4" Type="http://schemas.openxmlformats.org/officeDocument/2006/relationships/image" Target="../media/image44.gif"/><Relationship Id="rId9" Type="http://schemas.openxmlformats.org/officeDocument/2006/relationships/hyperlink" Target="http://www.animationlibrary.com/animation/26406/Carrot_3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4"/>
          <p:cNvSpPr txBox="1">
            <a:spLocks noGrp="1"/>
          </p:cNvSpPr>
          <p:nvPr>
            <p:ph type="ctrTitle"/>
          </p:nvPr>
        </p:nvSpPr>
        <p:spPr>
          <a:xfrm>
            <a:off x="1428728" y="1571612"/>
            <a:ext cx="6400802" cy="37130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Healthy Eating and the 6 Food Groups</a:t>
            </a:r>
            <a:endParaRPr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74172" y="1565564"/>
            <a:ext cx="650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800" b="1" dirty="0">
                <a:latin typeface="Bradley Hand ITC" panose="03070402050302030203" pitchFamily="66" charset="0"/>
              </a:rPr>
              <a:t>Love Your Body, Treat Your Body Right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85" y="4336470"/>
            <a:ext cx="4381500" cy="25076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57356" cy="167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031"/>
            <a:ext cx="7417398" cy="11432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CUT BACK ON SUGARY DRINKS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006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Drinking or eating  large amounts of sugar can lead to serious health problems as you get older</a:t>
            </a:r>
          </a:p>
          <a:p>
            <a:r>
              <a:rPr lang="en-US" dirty="0"/>
              <a:t> such as increasing your risk of: </a:t>
            </a:r>
          </a:p>
          <a:p>
            <a:pPr marL="63500" indent="0">
              <a:buNone/>
            </a:pPr>
            <a:endParaRPr lang="en-US" dirty="0"/>
          </a:p>
          <a:p>
            <a:pPr lvl="1"/>
            <a:r>
              <a:rPr lang="en-US" dirty="0"/>
              <a:t>tooth decay</a:t>
            </a:r>
          </a:p>
          <a:p>
            <a:pPr lvl="1"/>
            <a:r>
              <a:rPr lang="en-US" dirty="0"/>
              <a:t>gaining too much weight and developing diabetes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098" y="2357430"/>
            <a:ext cx="2414014" cy="2129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285860"/>
            <a:ext cx="2615411" cy="2129720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786190"/>
            <a:ext cx="261937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3948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211380"/>
            <a:ext cx="6405600" cy="1143200"/>
          </a:xfrm>
        </p:spPr>
        <p:txBody>
          <a:bodyPr/>
          <a:lstStyle/>
          <a:p>
            <a:r>
              <a:rPr lang="en-US" b="1" i="1" dirty="0">
                <a:solidFill>
                  <a:srgbClr val="00B0F0"/>
                </a:solidFill>
              </a:rPr>
              <a:t>DRINK WATER INSTEAD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" y="1247887"/>
            <a:ext cx="5553012" cy="5610048"/>
          </a:xfrm>
        </p:spPr>
        <p:txBody>
          <a:bodyPr/>
          <a:lstStyle/>
          <a:p>
            <a:pPr marL="8890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Choose water instead of sugary drinks. </a:t>
            </a:r>
          </a:p>
          <a:p>
            <a:pPr marL="88900" indent="0">
              <a:buNone/>
            </a:pPr>
            <a:endParaRPr lang="en-US" b="1" i="1" dirty="0">
              <a:solidFill>
                <a:srgbClr val="FF0000"/>
              </a:solidFill>
            </a:endParaRPr>
          </a:p>
          <a:p>
            <a:pPr marL="546100" lvl="1" indent="0">
              <a:buNone/>
            </a:pPr>
            <a:endParaRPr lang="en-US" b="1" dirty="0"/>
          </a:p>
          <a:p>
            <a:pPr marL="546100" lvl="1" indent="0">
              <a:buNone/>
            </a:pPr>
            <a:endParaRPr lang="en-US" sz="1800" b="1" dirty="0"/>
          </a:p>
          <a:p>
            <a:pPr marL="546100" lvl="1" indent="0">
              <a:buNone/>
            </a:pPr>
            <a:r>
              <a:rPr lang="en-US" sz="2000" b="1" dirty="0"/>
              <a:t>It keeps your blood flowing, and helps your body get rid of waste. </a:t>
            </a:r>
          </a:p>
          <a:p>
            <a:pPr lvl="1"/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0DFA116-C28B-48FB-B311-264E17F667F7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12" name="Picture 11" descr="C:\Users\pittm\Desktop\pictures for booklet\DrinkWaterQuality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857628"/>
            <a:ext cx="2786082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child athlete drinking water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106" y="2571744"/>
            <a:ext cx="1913576" cy="266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hildren should stick to drinking 'milk and water' according t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54" y="1571612"/>
            <a:ext cx="1771888" cy="27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2.1 billion people lack safe drinking water at home, more tha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3857628"/>
            <a:ext cx="2357454" cy="273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288" y="2857496"/>
            <a:ext cx="2847975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3857628"/>
            <a:ext cx="2619375" cy="26812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2726" y="5786454"/>
            <a:ext cx="2619375" cy="13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33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B050"/>
                </a:solidFill>
              </a:rPr>
              <a:t>Good </a:t>
            </a:r>
            <a:r>
              <a:rPr lang="en-US" altLang="en-US" b="1" dirty="0">
                <a:solidFill>
                  <a:srgbClr val="FF0000"/>
                </a:solidFill>
              </a:rPr>
              <a:t>Snack</a:t>
            </a:r>
            <a:r>
              <a:rPr lang="en-US" altLang="en-US" b="1" dirty="0">
                <a:solidFill>
                  <a:srgbClr val="00B050"/>
                </a:solidFill>
              </a:rPr>
              <a:t> Ideas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0E77-4B3D-4EE9-9795-9AB8B53F758F}" type="slidenum">
              <a:rPr lang="en-JM" altLang="en-US" smtClean="0"/>
              <a:pPr/>
              <a:t>12</a:t>
            </a:fld>
            <a:endParaRPr lang="en-JM" altLang="en-US"/>
          </a:p>
        </p:txBody>
      </p:sp>
      <p:pic>
        <p:nvPicPr>
          <p:cNvPr id="14338" name="Picture 2" descr="Three Flavors of Cold Fruit Smoothies or Shakes on White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551" y="4333308"/>
            <a:ext cx="25050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Rainbow Fruit Cups {Healthy Snack for Children} - My Frugal Adven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24" y="4497315"/>
            <a:ext cx="2500976" cy="198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ealthy Veggie Nuggets That Kids LOVE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410" y="1625583"/>
            <a:ext cx="2619375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50+ Healthy Snack Ideas - Tastes Better From Scrat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69694"/>
            <a:ext cx="1810633" cy="14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636731"/>
            <a:ext cx="2657475" cy="228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95084" y="3223817"/>
            <a:ext cx="3915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EAT</a:t>
            </a:r>
            <a:r>
              <a:rPr lang="en-US" b="1" dirty="0"/>
              <a:t> </a:t>
            </a:r>
            <a:r>
              <a:rPr lang="en-US" b="1" dirty="0">
                <a:solidFill>
                  <a:srgbClr val="00B0F0"/>
                </a:solidFill>
              </a:rPr>
              <a:t>MORE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FRUITS</a:t>
            </a:r>
            <a:r>
              <a:rPr lang="en-US" b="1" dirty="0"/>
              <a:t> </a:t>
            </a:r>
            <a:r>
              <a:rPr lang="en-US" b="1" dirty="0">
                <a:solidFill>
                  <a:srgbClr val="7030A0"/>
                </a:solidFill>
              </a:rPr>
              <a:t>&amp;</a:t>
            </a:r>
            <a:r>
              <a:rPr lang="en-US" b="1" dirty="0"/>
              <a:t> </a:t>
            </a:r>
            <a:r>
              <a:rPr lang="en-US" b="1" dirty="0">
                <a:solidFill>
                  <a:srgbClr val="FFC000"/>
                </a:solidFill>
              </a:rPr>
              <a:t>VEGETABLES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00056" y="3962384"/>
            <a:ext cx="311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CUT BACK ON SUGARY DRINKS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49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B050"/>
                </a:solidFill>
              </a:rPr>
              <a:t>Good </a:t>
            </a:r>
            <a:r>
              <a:rPr lang="en-US" altLang="en-US" b="1" dirty="0">
                <a:solidFill>
                  <a:srgbClr val="FF0000"/>
                </a:solidFill>
              </a:rPr>
              <a:t>Snack</a:t>
            </a:r>
            <a:r>
              <a:rPr lang="en-US" altLang="en-US" b="1" dirty="0">
                <a:solidFill>
                  <a:srgbClr val="00B050"/>
                </a:solidFill>
              </a:rPr>
              <a:t> Ideas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0E77-4B3D-4EE9-9795-9AB8B53F758F}" type="slidenum">
              <a:rPr lang="en-JM" altLang="en-US" smtClean="0"/>
              <a:pPr/>
              <a:t>13</a:t>
            </a:fld>
            <a:endParaRPr lang="en-JM" altLang="en-US"/>
          </a:p>
        </p:txBody>
      </p:sp>
      <p:pic>
        <p:nvPicPr>
          <p:cNvPr id="2050" name="Picture 2" descr="Dining with the Doc: Healthy Snacks for Kids | The Foodie Physici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429132"/>
            <a:ext cx="2010469" cy="176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1928802"/>
            <a:ext cx="2300397" cy="14718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44" y="1928802"/>
            <a:ext cx="1743075" cy="1183581"/>
          </a:xfrm>
          <a:prstGeom prst="rect">
            <a:avLst/>
          </a:prstGeom>
        </p:spPr>
      </p:pic>
      <p:pic>
        <p:nvPicPr>
          <p:cNvPr id="2054" name="Picture 6" descr="25 Healthy Toddler Snacks to Take On the Go (Big Kids Will Like Too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412" y="3214686"/>
            <a:ext cx="1037174" cy="103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nacks for kids recipes | BBC Good Fo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928802"/>
            <a:ext cx="1866900" cy="203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he Importance of Snacking for Toddlers - My Fussy Eater | Easy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974" y="3714752"/>
            <a:ext cx="1743075" cy="185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uper Fun Healthy Teddy Bear Toas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294" y="3822701"/>
            <a:ext cx="2009775" cy="232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muffi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68" y="714356"/>
            <a:ext cx="1401852" cy="16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 descr="Snack of the Day: Smiley Face Pizzas - Cheezburger - Funny Memes ..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857232"/>
            <a:ext cx="2476500" cy="170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nutritionist\Documents\fruit cocktail.jp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71802" y="4500570"/>
            <a:ext cx="2503751" cy="185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Users\nutritionist\Documents\images-1-150x100.jpg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14678" y="2071678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65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3"/>
            <a:ext cx="7427229" cy="11432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    </a:t>
            </a:r>
            <a:r>
              <a:rPr lang="en-US" b="1" i="1" dirty="0">
                <a:solidFill>
                  <a:srgbClr val="FF0000"/>
                </a:solidFill>
              </a:rPr>
              <a:t>STARTING EARLY CAN END GREAT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295" y="2515829"/>
            <a:ext cx="4758330" cy="4226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0E77-4B3D-4EE9-9795-9AB8B53F758F}" type="slidenum">
              <a:rPr lang="en-JM" altLang="en-US" smtClean="0"/>
              <a:pPr/>
              <a:t>14</a:t>
            </a:fld>
            <a:endParaRPr lang="en-JM" altLang="en-US"/>
          </a:p>
        </p:txBody>
      </p:sp>
      <p:pic>
        <p:nvPicPr>
          <p:cNvPr id="16388" name="Picture 4" descr="A male athlete holding a weight scale behind a table full of fruits and vegetables isolated on white background Stock Photo - 170525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340" y="2930925"/>
            <a:ext cx="3785934" cy="378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926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2325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195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165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A8432B-A175-4254-B047-7BEAF095B843}" type="slidenum">
              <a:rPr lang="en-US" altLang="en-US" sz="105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50"/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05027" y="3490917"/>
            <a:ext cx="4441109" cy="2452684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en-US" altLang="en-US" sz="4500" dirty="0">
                <a:latin typeface="Monotype Corsiva" panose="03010101010201010101" pitchFamily="66" charset="0"/>
              </a:rPr>
              <a:t>THAT’S IT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en-US" altLang="en-US" sz="4500" dirty="0">
                <a:latin typeface="Monotype Corsiva" panose="03010101010201010101" pitchFamily="66" charset="0"/>
              </a:rPr>
              <a:t>!!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350" dirty="0"/>
          </a:p>
        </p:txBody>
      </p:sp>
      <p:pic>
        <p:nvPicPr>
          <p:cNvPr id="57348" name="Picture 4" descr="binx0xim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5804" y="5105400"/>
            <a:ext cx="603647" cy="990600"/>
          </a:xfrm>
          <a:noFill/>
        </p:spPr>
      </p:pic>
      <p:pic>
        <p:nvPicPr>
          <p:cNvPr id="114694" name="Picture 7" descr="Broccoli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6" y="2309815"/>
            <a:ext cx="7143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Picture 11" descr="Baked potato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804" y="2271715"/>
            <a:ext cx="77509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6" name="Picture 13" descr="Beet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1" y="576263"/>
            <a:ext cx="714375" cy="11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7" name="Picture 15" descr="Carrot 3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12" y="4800600"/>
            <a:ext cx="62031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8" name="Picture 17" descr="http://www.gifs.net/Animation11/Food_and_Drinks/Vegetables/Corn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2" y="307975"/>
            <a:ext cx="642938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so01047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345" y="1409701"/>
            <a:ext cx="154186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71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856" y="1000108"/>
            <a:ext cx="4968600" cy="5466500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Why do we eat food?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643182"/>
            <a:ext cx="40719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5712247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eat food in order to get energy to carry out our daily activities, and to remain healthy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pic>
        <p:nvPicPr>
          <p:cNvPr id="4" name="Picture 4" descr="carro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214818"/>
            <a:ext cx="15906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949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JM" dirty="0"/>
              <a:t>Importance of Healthy Eating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>
          <a:xfrm>
            <a:off x="457200" y="1906733"/>
            <a:ext cx="6653605" cy="4318400"/>
          </a:xfrm>
        </p:spPr>
        <p:txBody>
          <a:bodyPr/>
          <a:lstStyle/>
          <a:p>
            <a:pPr marL="257175" indent="-205740"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n-JM" sz="2800" dirty="0">
                <a:solidFill>
                  <a:srgbClr val="3E3D2D"/>
                </a:solidFill>
                <a:latin typeface="Century Gothic"/>
              </a:rPr>
              <a:t>Healthy eating is important for good health and development</a:t>
            </a:r>
          </a:p>
          <a:p>
            <a:pPr marL="257175" indent="-205740"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endParaRPr lang="en-JM" sz="2800" dirty="0">
              <a:solidFill>
                <a:srgbClr val="3E3D2D"/>
              </a:solidFill>
              <a:latin typeface="Century Gothic"/>
            </a:endParaRPr>
          </a:p>
          <a:p>
            <a:pPr marL="257175" indent="-205740"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n-JM" sz="2800" dirty="0">
                <a:solidFill>
                  <a:srgbClr val="3E3D2D"/>
                </a:solidFill>
                <a:latin typeface="Century Gothic"/>
              </a:rPr>
              <a:t>The “Food Based Dietary Guidelines” help us to understand how to eat healthily   </a:t>
            </a:r>
          </a:p>
          <a:p>
            <a:pPr marL="51435">
              <a:buClr>
                <a:srgbClr val="94C600"/>
              </a:buClr>
              <a:buSzPct val="76000"/>
            </a:pPr>
            <a:r>
              <a:rPr lang="en-JM" sz="2400" dirty="0">
                <a:solidFill>
                  <a:srgbClr val="3E3D2D"/>
                </a:solidFill>
                <a:latin typeface="Century Gothic"/>
              </a:rPr>
              <a:t> </a:t>
            </a:r>
          </a:p>
        </p:txBody>
      </p:sp>
      <p:pic>
        <p:nvPicPr>
          <p:cNvPr id="4" name="Picture 4" descr="bannan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714884"/>
            <a:ext cx="160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419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Food Based Dietary Guidelines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5214942" y="1857364"/>
            <a:ext cx="3167700" cy="43184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Gives a guide to healthy eating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Foods arranged in groups</a:t>
            </a:r>
          </a:p>
          <a:p>
            <a:endParaRPr lang="en-US" dirty="0"/>
          </a:p>
          <a:p>
            <a:r>
              <a:rPr lang="en-US" dirty="0"/>
              <a:t>6 food groups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pic>
        <p:nvPicPr>
          <p:cNvPr id="7" name="Picture 6" descr="G:\Work\FBDG Jamaica 2013-2015\Final Versions\Dietary Guidelines Image - Jamaica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7" y="1846870"/>
            <a:ext cx="4893051" cy="4748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8775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G:\FBDG Jamaica\FBDGs-Poster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370" y="0"/>
            <a:ext cx="47398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160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Foods are placed into </a:t>
            </a:r>
            <a:r>
              <a:rPr lang="en-US" b="1" dirty="0">
                <a:solidFill>
                  <a:srgbClr val="FF0000"/>
                </a:solidFill>
              </a:rPr>
              <a:t>groups</a:t>
            </a:r>
            <a:r>
              <a:rPr lang="en-US" dirty="0"/>
              <a:t> based on the major nutrients they provide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66420" r="17506"/>
          <a:stretch/>
        </p:blipFill>
        <p:spPr bwMode="auto">
          <a:xfrm>
            <a:off x="859412" y="1061421"/>
            <a:ext cx="7146239" cy="480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021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MAKING HEALTHY CHOICES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93229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6558463" cy="1436905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/>
            </a:r>
            <a:br>
              <a:rPr lang="en-US" i="1" dirty="0">
                <a:solidFill>
                  <a:srgbClr val="008000"/>
                </a:solidFill>
              </a:rPr>
            </a:br>
            <a:r>
              <a:rPr lang="en-US" i="1" dirty="0">
                <a:solidFill>
                  <a:srgbClr val="008000"/>
                </a:solidFill>
              </a:rPr>
              <a:t/>
            </a:r>
            <a:br>
              <a:rPr lang="en-US" i="1" dirty="0">
                <a:solidFill>
                  <a:srgbClr val="008000"/>
                </a:solidFill>
              </a:rPr>
            </a:br>
            <a:r>
              <a:rPr lang="en-US" i="1" dirty="0">
                <a:solidFill>
                  <a:srgbClr val="008000"/>
                </a:solidFill>
              </a:rPr>
              <a:t/>
            </a:r>
            <a:br>
              <a:rPr lang="en-US" i="1" dirty="0">
                <a:solidFill>
                  <a:srgbClr val="008000"/>
                </a:solidFill>
              </a:rPr>
            </a:br>
            <a:r>
              <a:rPr lang="en-US" i="1" dirty="0">
                <a:solidFill>
                  <a:srgbClr val="008000"/>
                </a:solidFill>
              </a:rPr>
              <a:t/>
            </a:r>
            <a:br>
              <a:rPr lang="en-US" i="1" dirty="0">
                <a:solidFill>
                  <a:srgbClr val="008000"/>
                </a:solidFill>
              </a:rPr>
            </a:br>
            <a:r>
              <a:rPr lang="en-US" i="1" dirty="0">
                <a:solidFill>
                  <a:srgbClr val="008000"/>
                </a:solidFill>
              </a:rPr>
              <a:t/>
            </a:r>
            <a:br>
              <a:rPr lang="en-US" i="1" dirty="0">
                <a:solidFill>
                  <a:srgbClr val="008000"/>
                </a:solidFill>
              </a:rPr>
            </a:br>
            <a:r>
              <a:rPr lang="en-US" i="1" dirty="0">
                <a:solidFill>
                  <a:srgbClr val="008000"/>
                </a:solidFill>
              </a:rPr>
              <a:t/>
            </a:r>
            <a:br>
              <a:rPr lang="en-US" i="1" dirty="0">
                <a:solidFill>
                  <a:srgbClr val="008000"/>
                </a:solidFill>
              </a:rPr>
            </a:br>
            <a:r>
              <a:rPr lang="en-US" i="1" dirty="0">
                <a:solidFill>
                  <a:srgbClr val="008000"/>
                </a:solidFill>
              </a:rPr>
              <a:t/>
            </a:r>
            <a:br>
              <a:rPr lang="en-US" i="1" dirty="0">
                <a:solidFill>
                  <a:srgbClr val="008000"/>
                </a:solidFill>
              </a:rPr>
            </a:br>
            <a:r>
              <a:rPr lang="en-US" i="1" dirty="0">
                <a:solidFill>
                  <a:srgbClr val="008000"/>
                </a:solidFill>
              </a:rPr>
              <a:t/>
            </a:r>
            <a:br>
              <a:rPr lang="en-US" i="1" dirty="0">
                <a:solidFill>
                  <a:srgbClr val="008000"/>
                </a:solidFill>
              </a:rPr>
            </a:br>
            <a:r>
              <a:rPr lang="en-US" i="1" dirty="0">
                <a:solidFill>
                  <a:srgbClr val="008000"/>
                </a:solidFill>
              </a:rPr>
              <a:t>Reduce your intake of sugary foods/drinks,  fatty and salty foods 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695100" y="1602843"/>
            <a:ext cx="3167700" cy="4318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/>
          <a:p>
            <a:fld id="{7698B45C-09C7-497B-9261-07F290CB2D4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08" y="1857363"/>
            <a:ext cx="3875792" cy="447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rench f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786058"/>
            <a:ext cx="20574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past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30" y="3214686"/>
            <a:ext cx="22288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60" y="1142984"/>
            <a:ext cx="2242684" cy="232317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4286256"/>
            <a:ext cx="34290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1857364"/>
            <a:ext cx="400052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3282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209</Words>
  <Application>Microsoft Office PowerPoint</Application>
  <PresentationFormat>On-screen Show (4:3)</PresentationFormat>
  <Paragraphs>57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Bradley Hand ITC</vt:lpstr>
      <vt:lpstr>Calibri</vt:lpstr>
      <vt:lpstr>Century Gothic</vt:lpstr>
      <vt:lpstr>Chivo</vt:lpstr>
      <vt:lpstr>Monotype Corsiva</vt:lpstr>
      <vt:lpstr>Shadows Into Light Two</vt:lpstr>
      <vt:lpstr>Wingdings</vt:lpstr>
      <vt:lpstr>Wingdings 2</vt:lpstr>
      <vt:lpstr>Office Theme</vt:lpstr>
      <vt:lpstr>Healthy Eating and the 6 Food Groups</vt:lpstr>
      <vt:lpstr>PowerPoint Presentation</vt:lpstr>
      <vt:lpstr>PowerPoint Presentation</vt:lpstr>
      <vt:lpstr>Importance of Healthy Eating</vt:lpstr>
      <vt:lpstr>National Food Based Dietary Guidelines</vt:lpstr>
      <vt:lpstr>PowerPoint Presentation</vt:lpstr>
      <vt:lpstr>PowerPoint Presentation</vt:lpstr>
      <vt:lpstr>PowerPoint Presentation</vt:lpstr>
      <vt:lpstr>        Reduce your intake of sugary foods/drinks,  fatty and salty foods  </vt:lpstr>
      <vt:lpstr>CUT BACK ON SUGARY DRINKS</vt:lpstr>
      <vt:lpstr>DRINK WATER INSTEAD</vt:lpstr>
      <vt:lpstr>Good Snack Ideas</vt:lpstr>
      <vt:lpstr>Good Snack Ideas</vt:lpstr>
      <vt:lpstr>    STARTING EARLY CAN END GREAT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Eating and the 6 Food Groups</dc:title>
  <dc:creator>Nutritionist</dc:creator>
  <cp:lastModifiedBy>Londi-Ann Ottey</cp:lastModifiedBy>
  <cp:revision>2</cp:revision>
  <dcterms:created xsi:type="dcterms:W3CDTF">2020-08-13T03:26:58Z</dcterms:created>
  <dcterms:modified xsi:type="dcterms:W3CDTF">2022-03-29T20:41:28Z</dcterms:modified>
</cp:coreProperties>
</file>